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8" r:id="rId12"/>
    <p:sldId id="267" r:id="rId13"/>
    <p:sldId id="270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DM Serif Display" panose="020B0604020202020204" charset="0"/>
      <p:regular r:id="rId19"/>
    </p:embeddedFont>
    <p:embeddedFont>
      <p:font typeface="Courier Prime" panose="020B0604020202020204" charset="0"/>
      <p:regular r:id="rId20"/>
    </p:embeddedFont>
    <p:embeddedFont>
      <p:font typeface="Bernoru SemiCondensed" panose="020B0604020202020204" charset="0"/>
      <p:regular r:id="rId21"/>
    </p:embeddedFont>
    <p:embeddedFont>
      <p:font typeface="Open Sauce Bold" panose="020B0604020202020204" charset="0"/>
      <p:regular r:id="rId22"/>
    </p:embeddedFont>
    <p:embeddedFont>
      <p:font typeface="Times New Roman MT Condensed" panose="020B0604020202020204" charset="0"/>
      <p:regular r:id="rId23"/>
    </p:embeddedFont>
    <p:embeddedFont>
      <p:font typeface="Open Sauce" panose="020B0604020202020204" charset="0"/>
      <p:regular r:id="rId24"/>
    </p:embeddedFont>
    <p:embeddedFont>
      <p:font typeface="Canva Sans" panose="020B0604020202020204" charset="0"/>
      <p:regular r:id="rId25"/>
    </p:embeddedFont>
    <p:embeddedFont>
      <p:font typeface="Gotham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-384" y="-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github.com/mek-sisay18/Birrwise-INSA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3.xml"/><Relationship Id="rId5" Type="http://schemas.openxmlformats.org/officeDocument/2006/relationships/hyperlink" Target="http://localhost:5173/" TargetMode="External"/><Relationship Id="rId4" Type="http://schemas.openxmlformats.org/officeDocument/2006/relationships/hyperlink" Target="http://localhost:5175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1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20.png"/><Relationship Id="rId4" Type="http://schemas.openxmlformats.org/officeDocument/2006/relationships/image" Target="../media/image3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9137" y="-2019300"/>
            <a:ext cx="19285436" cy="15042640"/>
          </a:xfrm>
          <a:custGeom>
            <a:avLst/>
            <a:gdLst/>
            <a:ahLst/>
            <a:cxnLst/>
            <a:rect l="l" t="t" r="r" b="b"/>
            <a:pathLst>
              <a:path w="19285436" h="15042640">
                <a:moveTo>
                  <a:pt x="0" y="0"/>
                </a:moveTo>
                <a:lnTo>
                  <a:pt x="19285436" y="0"/>
                </a:lnTo>
                <a:lnTo>
                  <a:pt x="19285436" y="15042641"/>
                </a:lnTo>
                <a:lnTo>
                  <a:pt x="0" y="150426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22680" y="1918216"/>
            <a:ext cx="9681425" cy="2586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522"/>
              </a:lnSpc>
            </a:pPr>
            <a:r>
              <a:rPr lang="en-US" sz="19403" spc="-737">
                <a:solidFill>
                  <a:srgbClr val="0E4714"/>
                </a:solidFill>
                <a:latin typeface="Times New Roman MT Condensed"/>
                <a:ea typeface="Times New Roman MT Condensed"/>
                <a:cs typeface="Times New Roman MT Condensed"/>
                <a:sym typeface="Times New Roman MT Condensed"/>
              </a:rPr>
              <a:t>BIRRWISE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83423" y="4075605"/>
            <a:ext cx="5814185" cy="847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800" b="1" spc="-42">
                <a:solidFill>
                  <a:srgbClr val="0E4714"/>
                </a:solidFill>
                <a:latin typeface="Gotham Bold"/>
                <a:ea typeface="Gotham Bold"/>
                <a:cs typeface="Gotham Bold"/>
                <a:sym typeface="Gotham Bold"/>
              </a:rPr>
              <a:t>A Personal Finance Tracker website 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2190398" y="6466142"/>
            <a:ext cx="5808318" cy="1560830"/>
            <a:chOff x="0" y="0"/>
            <a:chExt cx="7744424" cy="2081107"/>
          </a:xfrm>
        </p:grpSpPr>
        <p:sp>
          <p:nvSpPr>
            <p:cNvPr id="6" name="TextBox 6"/>
            <p:cNvSpPr txBox="1"/>
            <p:nvPr/>
          </p:nvSpPr>
          <p:spPr>
            <a:xfrm>
              <a:off x="0" y="290830"/>
              <a:ext cx="3021012" cy="673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Prepared by: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3923510" y="-66675"/>
              <a:ext cx="3420666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Meklit Sisay 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923510" y="1329478"/>
              <a:ext cx="3820914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Rahel Melaku 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631855" y="8799195"/>
            <a:ext cx="2072729" cy="459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40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October 2025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33031" y="8400899"/>
            <a:ext cx="291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nva Sans" panose="020B0604020202020204" charset="0"/>
              </a:rPr>
              <a:t>Yonatan Lisanu </a:t>
            </a:r>
            <a:endParaRPr lang="en-US" sz="2800" dirty="0">
              <a:latin typeface="Canva Sans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025561" y="428942"/>
            <a:ext cx="11233239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Challenges &amp; progress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xmlns="" id="{04248101-FC87-41AD-A846-CA9BF5FAFC4D}"/>
              </a:ext>
            </a:extLst>
          </p:cNvPr>
          <p:cNvGrpSpPr/>
          <p:nvPr/>
        </p:nvGrpSpPr>
        <p:grpSpPr>
          <a:xfrm>
            <a:off x="762000" y="3161375"/>
            <a:ext cx="16078200" cy="5563487"/>
            <a:chOff x="3505200" y="4659825"/>
            <a:chExt cx="11125200" cy="376027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xmlns="" id="{F0C9F52E-B9BC-43C8-9CB0-BE98A9E5A0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50" t="42948" r="5000" b="2222"/>
            <a:stretch/>
          </p:blipFill>
          <p:spPr>
            <a:xfrm>
              <a:off x="3505200" y="4659825"/>
              <a:ext cx="11125200" cy="376027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xmlns="" id="{3C2C13BC-69D7-49CD-B288-C576AB7B7A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73" t="10834" r="58754" b="30814"/>
            <a:stretch/>
          </p:blipFill>
          <p:spPr>
            <a:xfrm>
              <a:off x="4038600" y="5097912"/>
              <a:ext cx="1114962" cy="1047758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2046362" y="7443490"/>
            <a:ext cx="2853861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4"/>
              </a:rPr>
              <a:t>Frontend </a:t>
            </a:r>
            <a:r>
              <a:rPr lang="en-US" sz="3399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5"/>
              </a:rPr>
              <a:t>development</a:t>
            </a:r>
            <a:endParaRPr lang="en-US" sz="3399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306980" y="7443743"/>
            <a:ext cx="3093499" cy="993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37"/>
              </a:lnSpc>
            </a:pPr>
            <a:r>
              <a:rPr lang="en-US" sz="2884" b="1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  <a:hlinkClick r:id="rId6" action="ppaction://hlinksldjump"/>
              </a:rPr>
              <a:t>Backend development</a:t>
            </a:r>
            <a:endParaRPr lang="en-US" sz="2884" b="1" dirty="0">
              <a:solidFill>
                <a:srgbClr val="000000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391400" y="9278937"/>
            <a:ext cx="190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7"/>
              </a:rPr>
              <a:t>GitHub Repository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978666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025561" y="428942"/>
            <a:ext cx="11233239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Conclusions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5"/>
          <p:cNvSpPr txBox="1"/>
          <p:nvPr/>
        </p:nvSpPr>
        <p:spPr>
          <a:xfrm>
            <a:off x="1166399" y="4125337"/>
            <a:ext cx="9601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nva Sans" panose="020B0604020202020204" charset="0"/>
              </a:rPr>
              <a:t>Thankyou for your support and this opportunity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>
              <a:latin typeface="Canva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nva Sans" panose="020B0604020202020204" charset="0"/>
              </a:rPr>
              <a:t>During this summer camp, we got many things.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>
              <a:latin typeface="Canva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nva Sans" panose="020B0604020202020204" charset="0"/>
              </a:rPr>
              <a:t>Team work, self-development 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 smtClean="0">
              <a:latin typeface="Canva Sans" panose="020B06040202020202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 smtClean="0">
                <a:latin typeface="Canva Sans" panose="020B0604020202020204" charset="0"/>
              </a:rPr>
              <a:t>We, as a team, have a strong desire to finish this project and make it functional!</a:t>
            </a:r>
            <a:endParaRPr lang="en-US" sz="3200" dirty="0">
              <a:latin typeface="Canva Sans" panose="020B060402020202020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9626" y="2784748"/>
            <a:ext cx="6392102" cy="74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64431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TextBox 3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10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16485" y="3599753"/>
            <a:ext cx="14055030" cy="2449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877"/>
              </a:lnSpc>
              <a:spcBef>
                <a:spcPct val="0"/>
              </a:spcBef>
            </a:pPr>
            <a:r>
              <a:rPr lang="en-US" sz="14198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&lt;Thank You!/&gt;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12823" y="7732751"/>
            <a:ext cx="1736229" cy="332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59"/>
              </a:lnSpc>
              <a:spcBef>
                <a:spcPct val="0"/>
              </a:spcBef>
            </a:pPr>
            <a:r>
              <a:rPr lang="en-US" sz="1899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Contact Us: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849052" y="7784821"/>
            <a:ext cx="2625923" cy="247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99"/>
              </a:lnSpc>
              <a:spcBef>
                <a:spcPct val="0"/>
              </a:spcBef>
            </a:pPr>
            <a:r>
              <a:rPr lang="en-US" sz="1499" dirty="0">
                <a:solidFill>
                  <a:srgbClr val="000000"/>
                </a:solidFill>
                <a:latin typeface="Courier Prime"/>
                <a:ea typeface="Courier Prime"/>
                <a:cs typeface="Courier Prime"/>
                <a:sym typeface="Courier Prime"/>
              </a:rPr>
              <a:t>meklitsisay18@gmail.com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6399" y="5036660"/>
            <a:ext cx="6259950" cy="2931699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va Sans" panose="020B0604020202020204" charset="0"/>
              </a:rPr>
              <a:t> Challenge faced in API and backend integration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nva Sans" panose="020B0604020202020204" charset="0"/>
            </a:endParaRPr>
          </a:p>
          <a:p>
            <a:endParaRPr lang="en-US" sz="2800" dirty="0" smtClean="0">
              <a:latin typeface="Canva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smtClean="0">
                <a:latin typeface="Canva Sans" panose="020B0604020202020204" charset="0"/>
              </a:rPr>
              <a:t>Due to that, can’t able to integrate with </a:t>
            </a:r>
            <a:r>
              <a:rPr lang="en-US" sz="2800" dirty="0" smtClean="0">
                <a:latin typeface="Canva Sans" panose="020B0604020202020204" charset="0"/>
              </a:rPr>
              <a:t>frontend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>
              <a:latin typeface="Canva San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800" dirty="0" smtClean="0">
              <a:latin typeface="Canva Sans" panose="020B0604020202020204" charset="0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025561" y="428942"/>
            <a:ext cx="11233239" cy="1106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Backend development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Arrow: Right 15">
            <a:hlinkClick r:id="rId3" action="ppaction://hlinksldjump"/>
            <a:extLst>
              <a:ext uri="{FF2B5EF4-FFF2-40B4-BE49-F238E27FC236}">
                <a16:creationId xmlns:a16="http://schemas.microsoft.com/office/drawing/2014/main" xmlns="" id="{42731D60-17E8-44B9-851D-762F11B35C18}"/>
              </a:ext>
            </a:extLst>
          </p:cNvPr>
          <p:cNvSpPr/>
          <p:nvPr/>
        </p:nvSpPr>
        <p:spPr>
          <a:xfrm>
            <a:off x="8393094" y="9415780"/>
            <a:ext cx="72919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6837" y="2718020"/>
            <a:ext cx="8761164" cy="756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267588"/>
      </p:ext>
    </p:extLst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127" y="-6838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2249112" y="198013"/>
            <a:ext cx="3822789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Table of Contents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66399" y="3383991"/>
            <a:ext cx="3186699" cy="1039165"/>
            <a:chOff x="0" y="0"/>
            <a:chExt cx="4248931" cy="1385553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346214"/>
              <a:ext cx="459987" cy="395302"/>
              <a:chOff x="0" y="0"/>
              <a:chExt cx="812800" cy="6985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865278" y="739758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Problem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865278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166399" y="5414962"/>
            <a:ext cx="3156912" cy="1582090"/>
            <a:chOff x="0" y="0"/>
            <a:chExt cx="4209216" cy="2109453"/>
          </a:xfrm>
        </p:grpSpPr>
        <p:sp>
          <p:nvSpPr>
            <p:cNvPr id="12" name="TextBox 12"/>
            <p:cNvSpPr txBox="1"/>
            <p:nvPr/>
          </p:nvSpPr>
          <p:spPr>
            <a:xfrm>
              <a:off x="825563" y="739758"/>
              <a:ext cx="3383653" cy="1369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Project overview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825563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2</a:t>
              </a:r>
            </a:p>
          </p:txBody>
        </p:sp>
        <p:grpSp>
          <p:nvGrpSpPr>
            <p:cNvPr id="14" name="Group 14"/>
            <p:cNvGrpSpPr/>
            <p:nvPr/>
          </p:nvGrpSpPr>
          <p:grpSpPr>
            <a:xfrm>
              <a:off x="0" y="110422"/>
              <a:ext cx="459987" cy="395302"/>
              <a:chOff x="0" y="0"/>
              <a:chExt cx="812800" cy="6985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166399" y="8110240"/>
            <a:ext cx="3237565" cy="1053135"/>
            <a:chOff x="0" y="0"/>
            <a:chExt cx="4316754" cy="1404180"/>
          </a:xfrm>
        </p:grpSpPr>
        <p:sp>
          <p:nvSpPr>
            <p:cNvPr id="18" name="TextBox 18"/>
            <p:cNvSpPr txBox="1"/>
            <p:nvPr/>
          </p:nvSpPr>
          <p:spPr>
            <a:xfrm>
              <a:off x="933101" y="730233"/>
              <a:ext cx="3383653" cy="6739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27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Objectives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933101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3</a:t>
              </a:r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0" y="297475"/>
              <a:ext cx="459987" cy="395302"/>
              <a:chOff x="0" y="0"/>
              <a:chExt cx="812800" cy="6985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23" name="Group 23"/>
          <p:cNvGrpSpPr/>
          <p:nvPr/>
        </p:nvGrpSpPr>
        <p:grpSpPr>
          <a:xfrm>
            <a:off x="4774630" y="3383991"/>
            <a:ext cx="3186699" cy="1039165"/>
            <a:chOff x="0" y="0"/>
            <a:chExt cx="4248931" cy="1385553"/>
          </a:xfrm>
        </p:grpSpPr>
        <p:sp>
          <p:nvSpPr>
            <p:cNvPr id="24" name="TextBox 24"/>
            <p:cNvSpPr txBox="1"/>
            <p:nvPr/>
          </p:nvSpPr>
          <p:spPr>
            <a:xfrm>
              <a:off x="865278" y="739758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 dirty="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Target Users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865278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4</a:t>
              </a:r>
            </a:p>
          </p:txBody>
        </p:sp>
        <p:grpSp>
          <p:nvGrpSpPr>
            <p:cNvPr id="26" name="Group 26"/>
            <p:cNvGrpSpPr/>
            <p:nvPr/>
          </p:nvGrpSpPr>
          <p:grpSpPr>
            <a:xfrm>
              <a:off x="0" y="297475"/>
              <a:ext cx="459987" cy="395302"/>
              <a:chOff x="0" y="0"/>
              <a:chExt cx="812800" cy="6985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>
            <a:off x="4774630" y="5414962"/>
            <a:ext cx="3186699" cy="1068706"/>
            <a:chOff x="0" y="0"/>
            <a:chExt cx="4248931" cy="1424941"/>
          </a:xfrm>
        </p:grpSpPr>
        <p:sp>
          <p:nvSpPr>
            <p:cNvPr id="30" name="TextBox 30"/>
            <p:cNvSpPr txBox="1"/>
            <p:nvPr/>
          </p:nvSpPr>
          <p:spPr>
            <a:xfrm>
              <a:off x="865278" y="779146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Features</a:t>
              </a:r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865278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5</a:t>
              </a:r>
            </a:p>
          </p:txBody>
        </p:sp>
        <p:grpSp>
          <p:nvGrpSpPr>
            <p:cNvPr id="32" name="Group 32"/>
            <p:cNvGrpSpPr/>
            <p:nvPr/>
          </p:nvGrpSpPr>
          <p:grpSpPr>
            <a:xfrm>
              <a:off x="0" y="343370"/>
              <a:ext cx="459987" cy="395302"/>
              <a:chOff x="0" y="0"/>
              <a:chExt cx="812800" cy="6985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35" name="Group 35"/>
          <p:cNvGrpSpPr/>
          <p:nvPr/>
        </p:nvGrpSpPr>
        <p:grpSpPr>
          <a:xfrm>
            <a:off x="4774630" y="8110240"/>
            <a:ext cx="3237565" cy="1039165"/>
            <a:chOff x="0" y="0"/>
            <a:chExt cx="4316754" cy="1385553"/>
          </a:xfrm>
        </p:grpSpPr>
        <p:sp>
          <p:nvSpPr>
            <p:cNvPr id="36" name="TextBox 36"/>
            <p:cNvSpPr txBox="1"/>
            <p:nvPr/>
          </p:nvSpPr>
          <p:spPr>
            <a:xfrm>
              <a:off x="933101" y="739758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Tech Stack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933101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6</a:t>
              </a:r>
            </a:p>
          </p:txBody>
        </p:sp>
        <p:grpSp>
          <p:nvGrpSpPr>
            <p:cNvPr id="38" name="Group 38"/>
            <p:cNvGrpSpPr/>
            <p:nvPr/>
          </p:nvGrpSpPr>
          <p:grpSpPr>
            <a:xfrm>
              <a:off x="0" y="297475"/>
              <a:ext cx="459987" cy="395302"/>
              <a:chOff x="0" y="0"/>
              <a:chExt cx="812800" cy="6985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>
            <a:off x="10711145" y="3383991"/>
            <a:ext cx="3300367" cy="1582090"/>
            <a:chOff x="0" y="0"/>
            <a:chExt cx="4400490" cy="2109453"/>
          </a:xfrm>
        </p:grpSpPr>
        <p:sp>
          <p:nvSpPr>
            <p:cNvPr id="42" name="TextBox 42"/>
            <p:cNvSpPr txBox="1"/>
            <p:nvPr/>
          </p:nvSpPr>
          <p:spPr>
            <a:xfrm>
              <a:off x="1016837" y="739758"/>
              <a:ext cx="3383653" cy="1369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Future Improvements</a:t>
              </a:r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1016837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7</a:t>
              </a: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0" y="250757"/>
              <a:ext cx="459987" cy="395302"/>
              <a:chOff x="0" y="0"/>
              <a:chExt cx="812800" cy="698500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sp>
        <p:nvSpPr>
          <p:cNvPr id="47" name="AutoShape 47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8" name="Group 48"/>
          <p:cNvGrpSpPr/>
          <p:nvPr/>
        </p:nvGrpSpPr>
        <p:grpSpPr>
          <a:xfrm>
            <a:off x="10711145" y="5336381"/>
            <a:ext cx="3300367" cy="2229416"/>
            <a:chOff x="0" y="-104775"/>
            <a:chExt cx="4400490" cy="2972554"/>
          </a:xfrm>
        </p:grpSpPr>
        <p:sp>
          <p:nvSpPr>
            <p:cNvPr id="49" name="TextBox 49"/>
            <p:cNvSpPr txBox="1"/>
            <p:nvPr/>
          </p:nvSpPr>
          <p:spPr>
            <a:xfrm>
              <a:off x="1016837" y="739760"/>
              <a:ext cx="3383653" cy="2128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 dirty="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Challenges &amp; progress </a:t>
              </a:r>
              <a:r>
                <a:rPr lang="en-US" sz="2699" b="1" strike="sngStrike" dirty="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faced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1016837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8</a:t>
              </a:r>
            </a:p>
          </p:txBody>
        </p:sp>
        <p:grpSp>
          <p:nvGrpSpPr>
            <p:cNvPr id="51" name="Group 51"/>
            <p:cNvGrpSpPr/>
            <p:nvPr/>
          </p:nvGrpSpPr>
          <p:grpSpPr>
            <a:xfrm>
              <a:off x="0" y="250757"/>
              <a:ext cx="459987" cy="395302"/>
              <a:chOff x="0" y="0"/>
              <a:chExt cx="812800" cy="698500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  <p:grpSp>
        <p:nvGrpSpPr>
          <p:cNvPr id="54" name="Group 54"/>
          <p:cNvGrpSpPr/>
          <p:nvPr/>
        </p:nvGrpSpPr>
        <p:grpSpPr>
          <a:xfrm>
            <a:off x="10711145" y="7838777"/>
            <a:ext cx="3300367" cy="1039165"/>
            <a:chOff x="0" y="0"/>
            <a:chExt cx="4400490" cy="1385553"/>
          </a:xfrm>
        </p:grpSpPr>
        <p:sp>
          <p:nvSpPr>
            <p:cNvPr id="55" name="TextBox 55"/>
            <p:cNvSpPr txBox="1"/>
            <p:nvPr/>
          </p:nvSpPr>
          <p:spPr>
            <a:xfrm>
              <a:off x="1016837" y="739758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Conclusion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016837" y="-104775"/>
              <a:ext cx="3383653" cy="6457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319"/>
                </a:lnSpc>
              </a:pPr>
              <a:r>
                <a:rPr lang="en-US" sz="26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9</a:t>
              </a:r>
            </a:p>
          </p:txBody>
        </p:sp>
        <p:grpSp>
          <p:nvGrpSpPr>
            <p:cNvPr id="57" name="Group 57"/>
            <p:cNvGrpSpPr/>
            <p:nvPr/>
          </p:nvGrpSpPr>
          <p:grpSpPr>
            <a:xfrm>
              <a:off x="0" y="250757"/>
              <a:ext cx="459987" cy="395302"/>
              <a:chOff x="0" y="0"/>
              <a:chExt cx="812800" cy="698500"/>
            </a:xfrm>
          </p:grpSpPr>
          <p:sp>
            <p:nvSpPr>
              <p:cNvPr id="58" name="Freeform 58"/>
              <p:cNvSpPr/>
              <p:nvPr/>
            </p:nvSpPr>
            <p:spPr>
              <a:xfrm>
                <a:off x="0" y="0"/>
                <a:ext cx="812800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698500">
                    <a:moveTo>
                      <a:pt x="812800" y="349250"/>
                    </a:moveTo>
                    <a:lnTo>
                      <a:pt x="609600" y="698500"/>
                    </a:lnTo>
                    <a:lnTo>
                      <a:pt x="203200" y="698500"/>
                    </a:lnTo>
                    <a:lnTo>
                      <a:pt x="0" y="349250"/>
                    </a:lnTo>
                    <a:lnTo>
                      <a:pt x="203200" y="0"/>
                    </a:lnTo>
                    <a:lnTo>
                      <a:pt x="609600" y="0"/>
                    </a:lnTo>
                    <a:lnTo>
                      <a:pt x="812800" y="349250"/>
                    </a:lnTo>
                    <a:close/>
                  </a:path>
                </a:pathLst>
              </a:custGeom>
              <a:solidFill>
                <a:srgbClr val="7A2F00"/>
              </a:solidFill>
            </p:spPr>
          </p:sp>
          <p:sp>
            <p:nvSpPr>
              <p:cNvPr id="59" name="TextBox 59"/>
              <p:cNvSpPr txBox="1"/>
              <p:nvPr/>
            </p:nvSpPr>
            <p:spPr>
              <a:xfrm>
                <a:off x="114300" y="-47625"/>
                <a:ext cx="584200" cy="7461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</p:grp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" name="Group 3"/>
          <p:cNvGrpSpPr/>
          <p:nvPr/>
        </p:nvGrpSpPr>
        <p:grpSpPr>
          <a:xfrm>
            <a:off x="1166399" y="2968078"/>
            <a:ext cx="909958" cy="909958"/>
            <a:chOff x="0" y="0"/>
            <a:chExt cx="1213278" cy="1213278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13278" cy="1213278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6557" y="208082"/>
              <a:ext cx="1089364" cy="770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2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1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399" y="4940963"/>
            <a:ext cx="909958" cy="909958"/>
            <a:chOff x="0" y="0"/>
            <a:chExt cx="1213278" cy="1213278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1213278" cy="121327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49257" y="172087"/>
              <a:ext cx="1089364" cy="770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2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66399" y="6917722"/>
            <a:ext cx="909958" cy="909958"/>
            <a:chOff x="0" y="0"/>
            <a:chExt cx="1213278" cy="1213278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1213278" cy="1213278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7" name="TextBox 17"/>
            <p:cNvSpPr txBox="1"/>
            <p:nvPr/>
          </p:nvSpPr>
          <p:spPr>
            <a:xfrm>
              <a:off x="36557" y="172087"/>
              <a:ext cx="1089364" cy="7706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120"/>
                </a:lnSpc>
              </a:pPr>
              <a:r>
                <a:rPr lang="en-US" sz="3200" b="1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3</a:t>
              </a:r>
            </a:p>
          </p:txBody>
        </p:sp>
      </p:grpSp>
      <p:sp>
        <p:nvSpPr>
          <p:cNvPr id="18" name="AutoShape 18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9" name="Freeform 19"/>
          <p:cNvSpPr/>
          <p:nvPr/>
        </p:nvSpPr>
        <p:spPr>
          <a:xfrm>
            <a:off x="12202620" y="3076575"/>
            <a:ext cx="4099837" cy="4114800"/>
          </a:xfrm>
          <a:custGeom>
            <a:avLst/>
            <a:gdLst/>
            <a:ahLst/>
            <a:cxnLst/>
            <a:rect l="l" t="t" r="r" b="b"/>
            <a:pathLst>
              <a:path w="4099837" h="4114800">
                <a:moveTo>
                  <a:pt x="0" y="0"/>
                </a:moveTo>
                <a:lnTo>
                  <a:pt x="4099837" y="0"/>
                </a:lnTo>
                <a:lnTo>
                  <a:pt x="40998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2309358" y="3089264"/>
            <a:ext cx="8995205" cy="534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Individuals struggle to track &amp; manage their money.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09358" y="4826663"/>
            <a:ext cx="8307875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Traditional methods are time consuming and hard to update.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9358" y="6767546"/>
            <a:ext cx="8307875" cy="1096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Li</a:t>
            </a:r>
            <a:r>
              <a:rPr lang="en-US" sz="2799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mited financial literacy &amp; lack of informed decisions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076357" y="428942"/>
            <a:ext cx="38227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Problem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191919">
                    <a:alpha val="49804"/>
                  </a:srgbClr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3</a:t>
            </a:r>
          </a:p>
        </p:txBody>
      </p:sp>
      <p:sp>
        <p:nvSpPr>
          <p:cNvPr id="25" name="AutoShape 2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1861279" y="3055637"/>
            <a:ext cx="4825245" cy="417383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2152525" y="133352"/>
            <a:ext cx="3822789" cy="2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Project Overview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981785"/>
            <a:ext cx="5827961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BirrWise- Personal Finance Tracker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899025"/>
            <a:ext cx="6639818" cy="4317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Simple, intuitive, and organized system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5816600"/>
            <a:ext cx="9893228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Record transactions, categorize expenses, and generate clear financial reports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7172324"/>
            <a:ext cx="9893228" cy="869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4" lvl="1" indent="-269877" algn="l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Helps users understand their spending habits, track progress, and make informed financial decisions.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191919">
                    <a:alpha val="49804"/>
                  </a:srgbClr>
                </a:solidFill>
                <a:latin typeface="Bernoru SemiCondensed"/>
                <a:ea typeface="Bernoru SemiCondensed"/>
                <a:cs typeface="Bernoru SemiCondensed"/>
                <a:sym typeface="Bernoru SemiCondensed"/>
              </a:rPr>
              <a:t>4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9144000" y="0"/>
            <a:ext cx="9144000" cy="10287000"/>
          </a:xfrm>
          <a:custGeom>
            <a:avLst/>
            <a:gdLst/>
            <a:ahLst/>
            <a:cxnLst/>
            <a:rect l="l" t="t" r="r" b="b"/>
            <a:pathLst>
              <a:path w="9144000" h="10287000">
                <a:moveTo>
                  <a:pt x="0" y="0"/>
                </a:moveTo>
                <a:lnTo>
                  <a:pt x="9144000" y="0"/>
                </a:lnTo>
                <a:lnTo>
                  <a:pt x="9144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65307" r="-354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083460" y="428942"/>
            <a:ext cx="382278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Objectives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b="1" spc="159">
                <a:solidFill>
                  <a:srgbClr val="000000">
                    <a:alpha val="49804"/>
                  </a:srgbClr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5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033657"/>
            <a:ext cx="7363088" cy="35807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8850" lvl="1" indent="-324425" algn="l">
              <a:lnSpc>
                <a:spcPts val="4808"/>
              </a:lnSpc>
              <a:buFont typeface="Arial"/>
              <a:buChar char="•"/>
            </a:pPr>
            <a:r>
              <a:rPr lang="en-US" sz="300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Building a platform for managing money</a:t>
            </a:r>
          </a:p>
          <a:p>
            <a:pPr algn="l">
              <a:lnSpc>
                <a:spcPts val="4808"/>
              </a:lnSpc>
            </a:pPr>
            <a:endParaRPr lang="en-US" sz="3005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648850" lvl="1" indent="-324425" algn="l">
              <a:lnSpc>
                <a:spcPts val="4808"/>
              </a:lnSpc>
              <a:buFont typeface="Arial"/>
              <a:buChar char="•"/>
            </a:pPr>
            <a:r>
              <a:rPr lang="en-US" sz="3005" u="none" strike="noStrike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Building user-friendly &amp;  interactive finance tracker</a:t>
            </a:r>
          </a:p>
          <a:p>
            <a:pPr algn="l">
              <a:lnSpc>
                <a:spcPts val="4808"/>
              </a:lnSpc>
            </a:pPr>
            <a:endParaRPr lang="en-US" sz="3005" u="none" strike="noStrike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8" name="AutoShape 8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125028" y="2773751"/>
            <a:ext cx="3345981" cy="3345981"/>
            <a:chOff x="0" y="0"/>
            <a:chExt cx="4461308" cy="446130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358207" y="448957"/>
              <a:ext cx="1744895" cy="2086287"/>
            </a:xfrm>
            <a:custGeom>
              <a:avLst/>
              <a:gdLst/>
              <a:ahLst/>
              <a:cxnLst/>
              <a:rect l="l" t="t" r="r" b="b"/>
              <a:pathLst>
                <a:path w="1744895" h="2086287">
                  <a:moveTo>
                    <a:pt x="0" y="0"/>
                  </a:moveTo>
                  <a:lnTo>
                    <a:pt x="1744894" y="0"/>
                  </a:lnTo>
                  <a:lnTo>
                    <a:pt x="1744894" y="2086287"/>
                  </a:lnTo>
                  <a:lnTo>
                    <a:pt x="0" y="20862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354966" y="2726801"/>
              <a:ext cx="3751376" cy="142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University Students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140458" y="428942"/>
            <a:ext cx="4952833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Target Users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6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4125028" y="6474646"/>
            <a:ext cx="3345981" cy="3345981"/>
            <a:chOff x="0" y="0"/>
            <a:chExt cx="4461308" cy="4461308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3106" tIns="43106" rIns="43106" bIns="43106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6" name="Freeform 16"/>
            <p:cNvSpPr/>
            <p:nvPr/>
          </p:nvSpPr>
          <p:spPr>
            <a:xfrm>
              <a:off x="836987" y="393067"/>
              <a:ext cx="2787333" cy="2696112"/>
            </a:xfrm>
            <a:custGeom>
              <a:avLst/>
              <a:gdLst/>
              <a:ahLst/>
              <a:cxnLst/>
              <a:rect l="l" t="t" r="r" b="b"/>
              <a:pathLst>
                <a:path w="2787333" h="2696112">
                  <a:moveTo>
                    <a:pt x="0" y="0"/>
                  </a:moveTo>
                  <a:lnTo>
                    <a:pt x="2787334" y="0"/>
                  </a:lnTo>
                  <a:lnTo>
                    <a:pt x="2787334" y="2696112"/>
                  </a:lnTo>
                  <a:lnTo>
                    <a:pt x="0" y="26961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639068" y="3465585"/>
              <a:ext cx="3183172" cy="6789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Household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971651" y="2773751"/>
            <a:ext cx="3345981" cy="3345981"/>
            <a:chOff x="0" y="0"/>
            <a:chExt cx="4461308" cy="4461308"/>
          </a:xfrm>
        </p:grpSpPr>
        <p:grpSp>
          <p:nvGrpSpPr>
            <p:cNvPr id="19" name="Group 19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2" name="Freeform 22"/>
            <p:cNvSpPr/>
            <p:nvPr/>
          </p:nvSpPr>
          <p:spPr>
            <a:xfrm>
              <a:off x="1176923" y="179721"/>
              <a:ext cx="2107461" cy="2435092"/>
            </a:xfrm>
            <a:custGeom>
              <a:avLst/>
              <a:gdLst/>
              <a:ahLst/>
              <a:cxnLst/>
              <a:rect l="l" t="t" r="r" b="b"/>
              <a:pathLst>
                <a:path w="2107461" h="2435092">
                  <a:moveTo>
                    <a:pt x="0" y="0"/>
                  </a:moveTo>
                  <a:lnTo>
                    <a:pt x="2107462" y="0"/>
                  </a:lnTo>
                  <a:lnTo>
                    <a:pt x="2107462" y="2435092"/>
                  </a:lnTo>
                  <a:lnTo>
                    <a:pt x="0" y="24350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354966" y="2770827"/>
              <a:ext cx="3751376" cy="142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Young Professionals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971651" y="6474646"/>
            <a:ext cx="3345981" cy="3345981"/>
            <a:chOff x="0" y="0"/>
            <a:chExt cx="4461308" cy="446130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612227" y="271670"/>
              <a:ext cx="2730332" cy="2786053"/>
            </a:xfrm>
            <a:custGeom>
              <a:avLst/>
              <a:gdLst/>
              <a:ahLst/>
              <a:cxnLst/>
              <a:rect l="l" t="t" r="r" b="b"/>
              <a:pathLst>
                <a:path w="2730332" h="2786053">
                  <a:moveTo>
                    <a:pt x="0" y="0"/>
                  </a:moveTo>
                  <a:lnTo>
                    <a:pt x="2730332" y="0"/>
                  </a:lnTo>
                  <a:lnTo>
                    <a:pt x="2730332" y="2786053"/>
                  </a:lnTo>
                  <a:lnTo>
                    <a:pt x="0" y="2786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156100" y="3016025"/>
              <a:ext cx="3751376" cy="1306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Micro-Entrepreneurs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-183504" y="2402276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5350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4277428" y="6638677"/>
            <a:ext cx="3345981" cy="3345981"/>
            <a:chOff x="0" y="0"/>
            <a:chExt cx="4461308" cy="4461308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43106" tIns="43106" rIns="43106" bIns="43106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1044172" y="563730"/>
              <a:ext cx="2228898" cy="2127585"/>
            </a:xfrm>
            <a:custGeom>
              <a:avLst/>
              <a:gdLst/>
              <a:ahLst/>
              <a:cxnLst/>
              <a:rect l="l" t="t" r="r" b="b"/>
              <a:pathLst>
                <a:path w="2228898" h="2127585">
                  <a:moveTo>
                    <a:pt x="0" y="0"/>
                  </a:moveTo>
                  <a:lnTo>
                    <a:pt x="2228898" y="0"/>
                  </a:lnTo>
                  <a:lnTo>
                    <a:pt x="2228898" y="2127585"/>
                  </a:lnTo>
                  <a:lnTo>
                    <a:pt x="0" y="21275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639068" y="2854254"/>
              <a:ext cx="3183172" cy="1433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Customizable categories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38607" y="2819064"/>
            <a:ext cx="3345981" cy="3345981"/>
            <a:chOff x="0" y="0"/>
            <a:chExt cx="4461308" cy="4461308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1004128" y="259187"/>
              <a:ext cx="2453053" cy="2453053"/>
            </a:xfrm>
            <a:custGeom>
              <a:avLst/>
              <a:gdLst/>
              <a:ahLst/>
              <a:cxnLst/>
              <a:rect l="l" t="t" r="r" b="b"/>
              <a:pathLst>
                <a:path w="2453053" h="2453053">
                  <a:moveTo>
                    <a:pt x="0" y="0"/>
                  </a:moveTo>
                  <a:lnTo>
                    <a:pt x="2453053" y="0"/>
                  </a:lnTo>
                  <a:lnTo>
                    <a:pt x="2453053" y="2453053"/>
                  </a:lnTo>
                  <a:lnTo>
                    <a:pt x="0" y="24530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5" name="TextBox 15"/>
            <p:cNvSpPr txBox="1"/>
            <p:nvPr/>
          </p:nvSpPr>
          <p:spPr>
            <a:xfrm>
              <a:off x="354966" y="2770827"/>
              <a:ext cx="3751376" cy="142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Quick add buttons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27905" y="428942"/>
            <a:ext cx="7445029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Features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0325144" y="6638677"/>
            <a:ext cx="3345981" cy="3345981"/>
            <a:chOff x="0" y="0"/>
            <a:chExt cx="4461308" cy="4461308"/>
          </a:xfrm>
        </p:grpSpPr>
        <p:grpSp>
          <p:nvGrpSpPr>
            <p:cNvPr id="18" name="Group 18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19482" y="0"/>
                      <a:pt x="751785" y="13380"/>
                      <a:pt x="775603" y="37197"/>
                    </a:cubicBezTo>
                    <a:cubicBezTo>
                      <a:pt x="799420" y="61015"/>
                      <a:pt x="812800" y="93318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19482"/>
                      <a:pt x="799420" y="751785"/>
                      <a:pt x="775603" y="775603"/>
                    </a:cubicBezTo>
                    <a:cubicBezTo>
                      <a:pt x="751785" y="799420"/>
                      <a:pt x="719482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93318" y="812800"/>
                      <a:pt x="61015" y="799420"/>
                      <a:pt x="37197" y="775603"/>
                    </a:cubicBezTo>
                    <a:cubicBezTo>
                      <a:pt x="13380" y="751785"/>
                      <a:pt x="0" y="719482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1257797" y="286492"/>
              <a:ext cx="1945714" cy="2682062"/>
            </a:xfrm>
            <a:custGeom>
              <a:avLst/>
              <a:gdLst/>
              <a:ahLst/>
              <a:cxnLst/>
              <a:rect l="l" t="t" r="r" b="b"/>
              <a:pathLst>
                <a:path w="1945714" h="2682062">
                  <a:moveTo>
                    <a:pt x="0" y="0"/>
                  </a:moveTo>
                  <a:lnTo>
                    <a:pt x="1945714" y="0"/>
                  </a:lnTo>
                  <a:lnTo>
                    <a:pt x="1945714" y="2682062"/>
                  </a:lnTo>
                  <a:lnTo>
                    <a:pt x="0" y="26820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TextBox 22"/>
            <p:cNvSpPr txBox="1"/>
            <p:nvPr/>
          </p:nvSpPr>
          <p:spPr>
            <a:xfrm>
              <a:off x="354966" y="3385292"/>
              <a:ext cx="3751376" cy="608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Financial reports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7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4277428" y="2819064"/>
            <a:ext cx="3345981" cy="3345981"/>
            <a:chOff x="0" y="0"/>
            <a:chExt cx="4461308" cy="4461308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4461308" cy="4461308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685800"/>
                    </a:lnTo>
                    <a:cubicBezTo>
                      <a:pt x="812800" y="755940"/>
                      <a:pt x="755940" y="812800"/>
                      <a:pt x="685800" y="812800"/>
                    </a:cubicBezTo>
                    <a:lnTo>
                      <a:pt x="127000" y="812800"/>
                    </a:lnTo>
                    <a:cubicBezTo>
                      <a:pt x="56860" y="812800"/>
                      <a:pt x="0" y="755940"/>
                      <a:pt x="0" y="685800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FFFFFF">
                  <a:alpha val="49804"/>
                </a:srgbClr>
              </a:solidFill>
              <a:ln w="28575" cap="rnd">
                <a:solidFill>
                  <a:srgbClr val="000000">
                    <a:alpha val="49804"/>
                  </a:srgbClr>
                </a:solidFill>
                <a:prstDash val="solid"/>
                <a:round/>
              </a:ln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1188238" y="130326"/>
              <a:ext cx="2084832" cy="2710775"/>
            </a:xfrm>
            <a:custGeom>
              <a:avLst/>
              <a:gdLst/>
              <a:ahLst/>
              <a:cxnLst/>
              <a:rect l="l" t="t" r="r" b="b"/>
              <a:pathLst>
                <a:path w="2084832" h="2710775">
                  <a:moveTo>
                    <a:pt x="0" y="0"/>
                  </a:moveTo>
                  <a:lnTo>
                    <a:pt x="2084832" y="0"/>
                  </a:lnTo>
                  <a:lnTo>
                    <a:pt x="2084832" y="2710775"/>
                  </a:lnTo>
                  <a:lnTo>
                    <a:pt x="0" y="2710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354966" y="2726801"/>
              <a:ext cx="3751376" cy="14232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7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User authenthication</a:t>
              </a:r>
            </a:p>
          </p:txBody>
        </p:sp>
      </p:grpSp>
      <p:sp>
        <p:nvSpPr>
          <p:cNvPr id="30" name="AutoShape 30"/>
          <p:cNvSpPr/>
          <p:nvPr/>
        </p:nvSpPr>
        <p:spPr>
          <a:xfrm flipV="1">
            <a:off x="-183504" y="2483473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Freeform 4"/>
          <p:cNvSpPr/>
          <p:nvPr/>
        </p:nvSpPr>
        <p:spPr>
          <a:xfrm>
            <a:off x="1028700" y="3874028"/>
            <a:ext cx="4616936" cy="1611730"/>
          </a:xfrm>
          <a:custGeom>
            <a:avLst/>
            <a:gdLst/>
            <a:ahLst/>
            <a:cxnLst/>
            <a:rect l="l" t="t" r="r" b="b"/>
            <a:pathLst>
              <a:path w="4616936" h="1611730">
                <a:moveTo>
                  <a:pt x="0" y="0"/>
                </a:moveTo>
                <a:lnTo>
                  <a:pt x="4616936" y="0"/>
                </a:lnTo>
                <a:lnTo>
                  <a:pt x="4616936" y="1611730"/>
                </a:lnTo>
                <a:lnTo>
                  <a:pt x="0" y="16117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166399" y="7095483"/>
            <a:ext cx="6098897" cy="1488491"/>
            <a:chOff x="0" y="0"/>
            <a:chExt cx="8131863" cy="19846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5220" cy="1984654"/>
            </a:xfrm>
            <a:custGeom>
              <a:avLst/>
              <a:gdLst/>
              <a:ahLst/>
              <a:cxnLst/>
              <a:rect l="l" t="t" r="r" b="b"/>
              <a:pathLst>
                <a:path w="2835220" h="1984654">
                  <a:moveTo>
                    <a:pt x="0" y="0"/>
                  </a:moveTo>
                  <a:lnTo>
                    <a:pt x="2835220" y="0"/>
                  </a:lnTo>
                  <a:lnTo>
                    <a:pt x="2835220" y="1984654"/>
                  </a:lnTo>
                  <a:lnTo>
                    <a:pt x="0" y="19846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3160408" y="422731"/>
              <a:ext cx="4971455" cy="10534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7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Tailwind CSS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410836" y="5597702"/>
            <a:ext cx="4363306" cy="1980487"/>
            <a:chOff x="0" y="0"/>
            <a:chExt cx="5817741" cy="26406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395789" cy="2640650"/>
            </a:xfrm>
            <a:custGeom>
              <a:avLst/>
              <a:gdLst/>
              <a:ahLst/>
              <a:cxnLst/>
              <a:rect l="l" t="t" r="r" b="b"/>
              <a:pathLst>
                <a:path w="2395789" h="2640650">
                  <a:moveTo>
                    <a:pt x="0" y="0"/>
                  </a:moveTo>
                  <a:lnTo>
                    <a:pt x="2395789" y="0"/>
                  </a:lnTo>
                  <a:lnTo>
                    <a:pt x="2395789" y="2640650"/>
                  </a:lnTo>
                  <a:lnTo>
                    <a:pt x="0" y="264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2584038" y="834995"/>
              <a:ext cx="3233703" cy="1002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63"/>
                </a:lnSpc>
              </a:pPr>
              <a:r>
                <a:rPr lang="en-US" sz="4545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Node.js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354996" y="3202152"/>
            <a:ext cx="4294364" cy="2395549"/>
            <a:chOff x="0" y="0"/>
            <a:chExt cx="5725819" cy="319406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98307" cy="3194066"/>
            </a:xfrm>
            <a:custGeom>
              <a:avLst/>
              <a:gdLst/>
              <a:ahLst/>
              <a:cxnLst/>
              <a:rect l="l" t="t" r="r" b="b"/>
              <a:pathLst>
                <a:path w="1498307" h="3194066">
                  <a:moveTo>
                    <a:pt x="0" y="0"/>
                  </a:moveTo>
                  <a:lnTo>
                    <a:pt x="1498307" y="0"/>
                  </a:lnTo>
                  <a:lnTo>
                    <a:pt x="1498307" y="3194066"/>
                  </a:lnTo>
                  <a:lnTo>
                    <a:pt x="0" y="3194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xmlns="" r:embed="rId10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1498307" y="1047020"/>
              <a:ext cx="4227512" cy="10143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460"/>
                </a:lnSpc>
              </a:pPr>
              <a:r>
                <a:rPr lang="en-US" sz="461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Mongodb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311589" y="428942"/>
            <a:ext cx="4465216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Tech Stack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8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354996" y="7668086"/>
            <a:ext cx="4474984" cy="1980487"/>
            <a:chOff x="0" y="0"/>
            <a:chExt cx="5966646" cy="2640650"/>
          </a:xfrm>
        </p:grpSpPr>
        <p:sp>
          <p:nvSpPr>
            <p:cNvPr id="17" name="Freeform 17"/>
            <p:cNvSpPr/>
            <p:nvPr/>
          </p:nvSpPr>
          <p:spPr>
            <a:xfrm>
              <a:off x="3576808" y="0"/>
              <a:ext cx="2389837" cy="2640650"/>
            </a:xfrm>
            <a:custGeom>
              <a:avLst/>
              <a:gdLst/>
              <a:ahLst/>
              <a:cxnLst/>
              <a:rect l="l" t="t" r="r" b="b"/>
              <a:pathLst>
                <a:path w="2389837" h="2640650">
                  <a:moveTo>
                    <a:pt x="0" y="0"/>
                  </a:moveTo>
                  <a:lnTo>
                    <a:pt x="2389838" y="0"/>
                  </a:lnTo>
                  <a:lnTo>
                    <a:pt x="2389838" y="2640650"/>
                  </a:lnTo>
                  <a:lnTo>
                    <a:pt x="0" y="2640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t="-6563" b="-6563"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0" y="744054"/>
              <a:ext cx="3576808" cy="105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67"/>
                </a:lnSpc>
              </a:pPr>
              <a:r>
                <a:rPr lang="en-US" sz="4762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Express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A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AutoShape 3"/>
          <p:cNvSpPr/>
          <p:nvPr/>
        </p:nvSpPr>
        <p:spPr>
          <a:xfrm>
            <a:off x="1166399" y="1028700"/>
            <a:ext cx="687324" cy="0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" name="Group 4"/>
          <p:cNvGrpSpPr/>
          <p:nvPr/>
        </p:nvGrpSpPr>
        <p:grpSpPr>
          <a:xfrm>
            <a:off x="2025561" y="3066667"/>
            <a:ext cx="5720012" cy="2866150"/>
            <a:chOff x="0" y="0"/>
            <a:chExt cx="7626683" cy="38215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821533" cy="3821533"/>
            </a:xfrm>
            <a:custGeom>
              <a:avLst/>
              <a:gdLst/>
              <a:ahLst/>
              <a:cxnLst/>
              <a:rect l="l" t="t" r="r" b="b"/>
              <a:pathLst>
                <a:path w="3821533" h="3821533">
                  <a:moveTo>
                    <a:pt x="0" y="0"/>
                  </a:moveTo>
                  <a:lnTo>
                    <a:pt x="3821533" y="0"/>
                  </a:lnTo>
                  <a:lnTo>
                    <a:pt x="3821533" y="3821533"/>
                  </a:lnTo>
                  <a:lnTo>
                    <a:pt x="0" y="38215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xmlns="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821533" y="740914"/>
              <a:ext cx="3805150" cy="2351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Artificial Intelligence integration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6631378" y="6707673"/>
            <a:ext cx="5025244" cy="2472522"/>
            <a:chOff x="0" y="0"/>
            <a:chExt cx="6700325" cy="32966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847146" cy="3296696"/>
            </a:xfrm>
            <a:custGeom>
              <a:avLst/>
              <a:gdLst/>
              <a:ahLst/>
              <a:cxnLst/>
              <a:rect l="l" t="t" r="r" b="b"/>
              <a:pathLst>
                <a:path w="2847146" h="3296696">
                  <a:moveTo>
                    <a:pt x="0" y="0"/>
                  </a:moveTo>
                  <a:lnTo>
                    <a:pt x="2847146" y="0"/>
                  </a:lnTo>
                  <a:lnTo>
                    <a:pt x="2847146" y="3296696"/>
                  </a:lnTo>
                  <a:lnTo>
                    <a:pt x="0" y="3296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2575660" y="68091"/>
              <a:ext cx="4124665" cy="267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7"/>
                </a:lnSpc>
              </a:pPr>
              <a:r>
                <a:rPr lang="en-US" sz="2884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Financial reminder for payments and other bills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025561" y="428942"/>
            <a:ext cx="7977601" cy="1085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 dirty="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Future Improvements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671125" y="9142095"/>
            <a:ext cx="3450476" cy="273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9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0724075" y="3342772"/>
            <a:ext cx="5536288" cy="2313940"/>
            <a:chOff x="0" y="0"/>
            <a:chExt cx="7381718" cy="308525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929487" cy="2929487"/>
            </a:xfrm>
            <a:custGeom>
              <a:avLst/>
              <a:gdLst/>
              <a:ahLst/>
              <a:cxnLst/>
              <a:rect l="l" t="t" r="r" b="b"/>
              <a:pathLst>
                <a:path w="2929487" h="2929487">
                  <a:moveTo>
                    <a:pt x="0" y="0"/>
                  </a:moveTo>
                  <a:lnTo>
                    <a:pt x="2929487" y="0"/>
                  </a:lnTo>
                  <a:lnTo>
                    <a:pt x="2929487" y="2929487"/>
                  </a:lnTo>
                  <a:lnTo>
                    <a:pt x="0" y="29294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4" name="TextBox 14"/>
            <p:cNvSpPr txBox="1"/>
            <p:nvPr/>
          </p:nvSpPr>
          <p:spPr>
            <a:xfrm>
              <a:off x="2863734" y="-66675"/>
              <a:ext cx="4517984" cy="31519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Monthly / Weekly budget planning  &amp; saving goals</a:t>
              </a: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-183504" y="2692928"/>
            <a:ext cx="18471504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ransition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264</Words>
  <Application>Microsoft Office PowerPoint</Application>
  <PresentationFormat>Custom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Calibri</vt:lpstr>
      <vt:lpstr>DM Serif Display</vt:lpstr>
      <vt:lpstr>Courier Prime</vt:lpstr>
      <vt:lpstr>Bernoru SemiCondensed</vt:lpstr>
      <vt:lpstr>Open Sauce Bold</vt:lpstr>
      <vt:lpstr>Times New Roman MT Condensed</vt:lpstr>
      <vt:lpstr>Open Sauce</vt:lpstr>
      <vt:lpstr>Canva Sans</vt:lpstr>
      <vt:lpstr>Arial</vt:lpstr>
      <vt:lpstr>Gotham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BirrWise</dc:title>
  <dc:creator>Dr-Sisay</dc:creator>
  <cp:lastModifiedBy>Hp</cp:lastModifiedBy>
  <cp:revision>11</cp:revision>
  <dcterms:created xsi:type="dcterms:W3CDTF">2006-08-16T00:00:00Z</dcterms:created>
  <dcterms:modified xsi:type="dcterms:W3CDTF">2025-10-09T09:08:56Z</dcterms:modified>
  <dc:identifier>DAG1OnBi28M</dc:identifier>
</cp:coreProperties>
</file>